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4"/>
  </p:notesMasterIdLst>
  <p:sldIdLst>
    <p:sldId id="256" r:id="rId2"/>
    <p:sldId id="270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</p:sldIdLst>
  <p:sldSz cx="9144000" cy="5143500" type="screen16x9"/>
  <p:notesSz cx="6858000" cy="9144000"/>
  <p:embeddedFontLst>
    <p:embeddedFont>
      <p:font typeface="Open Sans" panose="020B0606030504020204" pitchFamily="34" charset="0"/>
      <p:regular r:id="rId15"/>
      <p:bold r:id="rId16"/>
      <p:italic r:id="rId17"/>
      <p:boldItalic r:id="rId18"/>
    </p:embeddedFont>
    <p:embeddedFont>
      <p:font typeface="Oswald" pitchFamily="2" charset="77"/>
      <p:regular r:id="rId19"/>
      <p:bold r:id="rId20"/>
    </p:embeddedFont>
    <p:embeddedFont>
      <p:font typeface="PT Sans Narrow" panose="020B0506020203020204" pitchFamily="34" charset="77"/>
      <p:regular r:id="rId21"/>
      <p:bold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1"/>
    <p:restoredTop sz="86561"/>
  </p:normalViewPr>
  <p:slideViewPr>
    <p:cSldViewPr snapToGrid="0">
      <p:cViewPr varScale="1">
        <p:scale>
          <a:sx n="134" d="100"/>
          <a:sy n="134" d="100"/>
        </p:scale>
        <p:origin x="1104" y="23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791fad8fc5_0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1791fad8fc5_0_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791fad8fc5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1791fad8fc5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791fad8fc5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791fad8fc5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1791fad8fc5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1791fad8fc5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1791fad8fc5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1791fad8fc5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791fad8fc5_0_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1791fad8fc5_0_1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791fad8fc5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1791fad8fc5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1791fad8fc5_0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1791fad8fc5_0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791fad8fc5_0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1791fad8fc5_0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 dirty="0">
                <a:solidFill>
                  <a:schemeClr val="dk1"/>
                </a:solidFill>
                <a:highlight>
                  <a:srgbClr val="FFFFFF"/>
                </a:highlight>
              </a:rPr>
              <a:t>Compared to houses that are not on a waterfront, we see an associated increase of about 67.37% in price for houses that </a:t>
            </a:r>
            <a:r>
              <a:rPr lang="en" sz="1450" i="1" dirty="0">
                <a:solidFill>
                  <a:schemeClr val="dk1"/>
                </a:solidFill>
                <a:highlight>
                  <a:srgbClr val="FFFFFF"/>
                </a:highlight>
              </a:rPr>
              <a:t>are</a:t>
            </a:r>
            <a:r>
              <a:rPr lang="en" sz="1450" dirty="0">
                <a:solidFill>
                  <a:schemeClr val="dk1"/>
                </a:solidFill>
                <a:highlight>
                  <a:srgbClr val="FFFFFF"/>
                </a:highlight>
              </a:rPr>
              <a:t> on a waterfront.</a:t>
            </a:r>
            <a:endParaRPr sz="1450" dirty="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50" dirty="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 dirty="0">
                <a:solidFill>
                  <a:schemeClr val="dk1"/>
                </a:solidFill>
                <a:highlight>
                  <a:srgbClr val="FFFFFF"/>
                </a:highlight>
              </a:rPr>
              <a:t>Essentially, the Northwest in King County is the most expensive and the Southeast in the least expensive</a:t>
            </a:r>
            <a:endParaRPr sz="1450" dirty="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791fad8fc5_0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1791fad8fc5_0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 found the zip codes in King County who had an average house sale price of 250000 or less to see what a home with your criteria would cost in the selected zip codes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b="0" i="0" dirty="0">
              <a:solidFill>
                <a:srgbClr val="000000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While all of these prices are still under $250,000 when adding the average error, the safest decision would be to aim for a house in the zip code 98002 as it has the lowest predicted price. Furthermore, if the stakeholders decide to pursue a house in the zip code 98002 and indeed end up paying less than their budget, they can use the rest of the money in their budget to purchase a swing set for their grandchildren.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Swing set: prices range from the low hundreds to the low thousands depending on size and features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Treehouse: Average national price is </a:t>
            </a:r>
            <a:r>
              <a:rPr lang="en-US" b="0" i="0" dirty="0">
                <a:solidFill>
                  <a:srgbClr val="171C24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 </a:t>
            </a:r>
            <a:r>
              <a:rPr lang="en-US" b="1" i="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$7,350</a:t>
            </a:r>
            <a:endParaRPr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" name="Google Shape;11;p2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2" name="Google Shape;12;p2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13" name="Google Shape;13;p2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w="762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4" name="Google Shape;14;p2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15" name="Google Shape;15;p2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16" name="Google Shape;16;p2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w="762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8" name="Google Shape;18;p2"/>
          <p:cNvSpPr txBox="1">
            <a:spLocks noGrp="1"/>
          </p:cNvSpPr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subTitle" idx="1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1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2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6"/>
        </a:solid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7" name="Google Shape;47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8" name="Google Shape;48;p9"/>
          <p:cNvSpPr txBox="1">
            <a:spLocks noGrp="1"/>
          </p:cNvSpPr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ubTitle" idx="1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>
            <a:spLocks noGrp="1"/>
          </p:cNvSpPr>
          <p:nvPr>
            <p:ph type="body" idx="1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>
            <a:endParaRPr/>
          </a:p>
        </p:txBody>
      </p:sp>
      <p:sp>
        <p:nvSpPr>
          <p:cNvPr id="54" name="Google Shape;5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1"/>
          <p:cNvSpPr txBox="1">
            <a:spLocks noGrp="1"/>
          </p:cNvSpPr>
          <p:nvPr>
            <p:ph type="body" idx="1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9" name="Google Shape;59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tropic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jp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g"/><Relationship Id="rId3" Type="http://schemas.openxmlformats.org/officeDocument/2006/relationships/image" Target="../media/image17.jpg"/><Relationship Id="rId7" Type="http://schemas.openxmlformats.org/officeDocument/2006/relationships/image" Target="../media/image2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jpg"/><Relationship Id="rId5" Type="http://schemas.openxmlformats.org/officeDocument/2006/relationships/image" Target="../media/image19.jpg"/><Relationship Id="rId4" Type="http://schemas.openxmlformats.org/officeDocument/2006/relationships/image" Target="../media/image18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mailto:jtepper724@gmail.com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www.linkedin.com/in/jordana-tepper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tif"/><Relationship Id="rId4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>
            <a:spLocks noGrp="1"/>
          </p:cNvSpPr>
          <p:nvPr>
            <p:ph type="ctrTitle"/>
          </p:nvPr>
        </p:nvSpPr>
        <p:spPr>
          <a:xfrm>
            <a:off x="311700" y="578376"/>
            <a:ext cx="8520600" cy="243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460" dirty="0">
                <a:latin typeface="Arial" panose="020B0604020202020204" pitchFamily="34" charset="0"/>
                <a:ea typeface="HELVETICA NEUE CONDENSED" panose="02000503000000020004" pitchFamily="2" charset="0"/>
                <a:cs typeface="Arial" panose="020B0604020202020204" pitchFamily="34" charset="0"/>
              </a:rPr>
              <a:t>House Price Analysis in King County, Washington</a:t>
            </a:r>
            <a:endParaRPr sz="4460" dirty="0">
              <a:latin typeface="Arial" panose="020B0604020202020204" pitchFamily="34" charset="0"/>
              <a:ea typeface="HELVETICA NEUE CONDENSED" panose="02000503000000020004" pitchFamily="2" charset="0"/>
              <a:cs typeface="Arial" panose="020B0604020202020204" pitchFamily="34" charset="0"/>
            </a:endParaRPr>
          </a:p>
        </p:txBody>
      </p:sp>
      <p:sp>
        <p:nvSpPr>
          <p:cNvPr id="67" name="Google Shape;67;p13"/>
          <p:cNvSpPr txBox="1">
            <a:spLocks noGrp="1"/>
          </p:cNvSpPr>
          <p:nvPr>
            <p:ph type="subTitle" idx="1"/>
          </p:nvPr>
        </p:nvSpPr>
        <p:spPr>
          <a:xfrm>
            <a:off x="311700" y="3347274"/>
            <a:ext cx="8520600" cy="46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dirty="0" err="1"/>
              <a:t>Jordana</a:t>
            </a:r>
            <a:r>
              <a:rPr lang="en" sz="2100" dirty="0"/>
              <a:t> Tepper</a:t>
            </a:r>
            <a:endParaRPr sz="21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n-lt"/>
              </a:rPr>
              <a:t>Recommendations</a:t>
            </a:r>
            <a:endParaRPr dirty="0">
              <a:latin typeface="+mn-lt"/>
            </a:endParaRPr>
          </a:p>
        </p:txBody>
      </p:sp>
      <p:sp>
        <p:nvSpPr>
          <p:cNvPr id="121" name="Google Shape;121;p21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114300" indent="0">
              <a:buNone/>
            </a:pPr>
            <a:r>
              <a:rPr lang="en-US" b="1" i="0" dirty="0">
                <a:solidFill>
                  <a:schemeClr val="bg2">
                    <a:lumMod val="50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Zip code 98002</a:t>
            </a:r>
            <a:r>
              <a:rPr lang="en-US" b="0" i="0" dirty="0">
                <a:solidFill>
                  <a:schemeClr val="bg2">
                    <a:lumMod val="50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 $181,858</a:t>
            </a:r>
          </a:p>
          <a:p>
            <a:pPr marL="114300" indent="0" algn="l">
              <a:buNone/>
            </a:pPr>
            <a:endParaRPr lang="en-US" b="1" i="0" dirty="0">
              <a:solidFill>
                <a:schemeClr val="bg2">
                  <a:lumMod val="50000"/>
                </a:schemeClr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114300" indent="0" algn="l">
              <a:buNone/>
            </a:pPr>
            <a:r>
              <a:rPr lang="en-US" b="1" i="0" dirty="0">
                <a:solidFill>
                  <a:schemeClr val="bg2">
                    <a:lumMod val="50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Zip code 98032</a:t>
            </a:r>
            <a:r>
              <a:rPr lang="en-US" b="0" i="0" dirty="0">
                <a:solidFill>
                  <a:schemeClr val="bg2">
                    <a:lumMod val="50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 $182,296</a:t>
            </a:r>
          </a:p>
          <a:p>
            <a:pPr marL="114300" indent="0" algn="l">
              <a:buNone/>
            </a:pPr>
            <a:endParaRPr lang="en-US" b="1" i="0" dirty="0">
              <a:solidFill>
                <a:schemeClr val="bg2">
                  <a:lumMod val="50000"/>
                </a:schemeClr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114300" indent="0" algn="l">
              <a:buNone/>
            </a:pPr>
            <a:r>
              <a:rPr lang="en-US" b="1" i="0" dirty="0">
                <a:solidFill>
                  <a:schemeClr val="bg2">
                    <a:lumMod val="50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Zip code 98168</a:t>
            </a:r>
            <a:r>
              <a:rPr lang="en-US" b="0" i="0" dirty="0">
                <a:solidFill>
                  <a:schemeClr val="bg2">
                    <a:lumMod val="50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 $195,324</a:t>
            </a:r>
          </a:p>
          <a:p>
            <a:pPr marL="114300" indent="0" algn="l">
              <a:buNone/>
            </a:pPr>
            <a:endParaRPr lang="en-US" dirty="0">
              <a:solidFill>
                <a:schemeClr val="bg2">
                  <a:lumMod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114300" indent="0" algn="l">
              <a:buNone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 the case that you save money,</a:t>
            </a:r>
          </a:p>
          <a:p>
            <a:pPr marL="114300" indent="0" algn="l">
              <a:buNone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</a:t>
            </a:r>
            <a:r>
              <a:rPr lang="en-US" b="0" i="0" dirty="0">
                <a:solidFill>
                  <a:schemeClr val="bg2">
                    <a:lumMod val="50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hat can you buy?</a:t>
            </a:r>
          </a:p>
          <a:p>
            <a:pPr marL="114300" indent="0" algn="l">
              <a:buNone/>
            </a:pPr>
            <a:endParaRPr lang="en-US" b="1" i="0" dirty="0">
              <a:solidFill>
                <a:schemeClr val="bg2">
                  <a:lumMod val="50000"/>
                </a:schemeClr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endParaRPr dirty="0">
              <a:solidFill>
                <a:schemeClr val="bg2">
                  <a:lumMod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3" name="Picture 2" descr="A picture containing grass, tree, outdoor, climbing frame&#10;&#10;Description automatically generated">
            <a:extLst>
              <a:ext uri="{FF2B5EF4-FFF2-40B4-BE49-F238E27FC236}">
                <a16:creationId xmlns:a16="http://schemas.microsoft.com/office/drawing/2014/main" id="{B52596EE-FB53-9A91-3743-50189107A4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6712" y="2200341"/>
            <a:ext cx="2482584" cy="2482584"/>
          </a:xfrm>
          <a:prstGeom prst="rect">
            <a:avLst/>
          </a:prstGeom>
        </p:spPr>
      </p:pic>
      <p:pic>
        <p:nvPicPr>
          <p:cNvPr id="11" name="Picture 10" descr="A picture containing tree, outdoor, grass, plant&#10;&#10;Description automatically generated">
            <a:extLst>
              <a:ext uri="{FF2B5EF4-FFF2-40B4-BE49-F238E27FC236}">
                <a16:creationId xmlns:a16="http://schemas.microsoft.com/office/drawing/2014/main" id="{F0A318E0-92D9-275A-8D21-85CFFE11C1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6509" y="439879"/>
            <a:ext cx="2053004" cy="3090087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n-lt"/>
              </a:rPr>
              <a:t>Next Steps</a:t>
            </a:r>
            <a:endParaRPr dirty="0">
              <a:latin typeface="+mn-lt"/>
            </a:endParaRPr>
          </a:p>
        </p:txBody>
      </p:sp>
      <p:sp>
        <p:nvSpPr>
          <p:cNvPr id="127" name="Google Shape;127;p22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2967209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50"/>
              </a:spcBef>
              <a:spcAft>
                <a:spcPts val="50"/>
              </a:spcAft>
              <a:buNone/>
            </a:pPr>
            <a:r>
              <a:rPr lang="en" dirty="0">
                <a:solidFill>
                  <a:schemeClr val="bg2">
                    <a:lumMod val="50000"/>
                  </a:schemeClr>
                </a:solidFill>
              </a:rPr>
              <a:t>Parks?</a:t>
            </a:r>
            <a:endParaRPr dirty="0">
              <a:solidFill>
                <a:schemeClr val="bg2">
                  <a:lumMod val="50000"/>
                </a:schemeClr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50"/>
              </a:spcBef>
              <a:spcAft>
                <a:spcPts val="50"/>
              </a:spcAft>
              <a:buNone/>
            </a:pPr>
            <a:r>
              <a:rPr lang="en" dirty="0">
                <a:solidFill>
                  <a:schemeClr val="bg2">
                    <a:lumMod val="50000"/>
                  </a:schemeClr>
                </a:solidFill>
              </a:rPr>
              <a:t>Restaurants?</a:t>
            </a:r>
          </a:p>
          <a:p>
            <a:pPr marL="0" lvl="0" indent="0" algn="l" rtl="0">
              <a:lnSpc>
                <a:spcPct val="150000"/>
              </a:lnSpc>
              <a:spcBef>
                <a:spcPts val="50"/>
              </a:spcBef>
              <a:spcAft>
                <a:spcPts val="50"/>
              </a:spcAft>
              <a:buNone/>
            </a:pPr>
            <a:r>
              <a:rPr lang="en" dirty="0">
                <a:solidFill>
                  <a:schemeClr val="bg2">
                    <a:lumMod val="50000"/>
                  </a:schemeClr>
                </a:solidFill>
              </a:rPr>
              <a:t>Hospitals?</a:t>
            </a:r>
            <a:endParaRPr dirty="0">
              <a:solidFill>
                <a:schemeClr val="bg2">
                  <a:lumMod val="50000"/>
                </a:schemeClr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50"/>
              </a:spcBef>
              <a:spcAft>
                <a:spcPts val="50"/>
              </a:spcAft>
              <a:buNone/>
            </a:pPr>
            <a:r>
              <a:rPr lang="en" dirty="0">
                <a:solidFill>
                  <a:schemeClr val="bg2">
                    <a:lumMod val="50000"/>
                  </a:schemeClr>
                </a:solidFill>
              </a:rPr>
              <a:t>Synagogues?</a:t>
            </a:r>
          </a:p>
          <a:p>
            <a:pPr marL="0" lvl="0" indent="0" algn="l" rtl="0">
              <a:lnSpc>
                <a:spcPct val="150000"/>
              </a:lnSpc>
              <a:spcBef>
                <a:spcPts val="50"/>
              </a:spcBef>
              <a:spcAft>
                <a:spcPts val="50"/>
              </a:spcAft>
              <a:buNone/>
            </a:pPr>
            <a:r>
              <a:rPr lang="en" dirty="0">
                <a:solidFill>
                  <a:schemeClr val="bg2">
                    <a:lumMod val="50000"/>
                  </a:schemeClr>
                </a:solidFill>
              </a:rPr>
              <a:t>Churches?</a:t>
            </a:r>
          </a:p>
          <a:p>
            <a:pPr marL="0" lvl="0" indent="0" algn="l" rtl="0">
              <a:lnSpc>
                <a:spcPct val="150000"/>
              </a:lnSpc>
              <a:spcBef>
                <a:spcPts val="50"/>
              </a:spcBef>
              <a:spcAft>
                <a:spcPts val="50"/>
              </a:spcAft>
              <a:buNone/>
            </a:pPr>
            <a:r>
              <a:rPr lang="en" dirty="0">
                <a:solidFill>
                  <a:schemeClr val="bg2">
                    <a:lumMod val="50000"/>
                  </a:schemeClr>
                </a:solidFill>
              </a:rPr>
              <a:t>Mosques?</a:t>
            </a:r>
          </a:p>
        </p:txBody>
      </p:sp>
      <p:pic>
        <p:nvPicPr>
          <p:cNvPr id="128" name="Google Shape;12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52661" y="128017"/>
            <a:ext cx="2395772" cy="13587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52661" y="1607785"/>
            <a:ext cx="2395772" cy="173099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A large white building with gold domes&#10;&#10;Description automatically generated with low confidence">
            <a:extLst>
              <a:ext uri="{FF2B5EF4-FFF2-40B4-BE49-F238E27FC236}">
                <a16:creationId xmlns:a16="http://schemas.microsoft.com/office/drawing/2014/main" id="{30B733E1-52D1-7152-87C4-1EA0BEE32B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46380" y="128017"/>
            <a:ext cx="2577155" cy="1353006"/>
          </a:xfrm>
          <a:prstGeom prst="rect">
            <a:avLst/>
          </a:prstGeom>
        </p:spPr>
      </p:pic>
      <p:pic>
        <p:nvPicPr>
          <p:cNvPr id="5" name="Picture 4" descr="A picture containing text, building, outdoor, night&#10;&#10;Description automatically generated">
            <a:extLst>
              <a:ext uri="{FF2B5EF4-FFF2-40B4-BE49-F238E27FC236}">
                <a16:creationId xmlns:a16="http://schemas.microsoft.com/office/drawing/2014/main" id="{F99DAB5E-87DD-B844-064F-E6ED99A594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52661" y="3461180"/>
            <a:ext cx="2395772" cy="1472825"/>
          </a:xfrm>
          <a:prstGeom prst="rect">
            <a:avLst/>
          </a:prstGeom>
        </p:spPr>
      </p:pic>
      <p:pic>
        <p:nvPicPr>
          <p:cNvPr id="11" name="Picture 10" descr="A picture containing indoor, aisle, several&#10;&#10;Description automatically generated">
            <a:extLst>
              <a:ext uri="{FF2B5EF4-FFF2-40B4-BE49-F238E27FC236}">
                <a16:creationId xmlns:a16="http://schemas.microsoft.com/office/drawing/2014/main" id="{D1AA60AD-A14A-5E3A-2C08-E48A320B29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35139" y="1607786"/>
            <a:ext cx="2588396" cy="1730989"/>
          </a:xfrm>
          <a:prstGeom prst="rect">
            <a:avLst/>
          </a:prstGeom>
        </p:spPr>
      </p:pic>
      <p:pic>
        <p:nvPicPr>
          <p:cNvPr id="13" name="Picture 12" descr="A picture containing indoor, floor, pew, aisle&#10;&#10;Description automatically generated">
            <a:extLst>
              <a:ext uri="{FF2B5EF4-FFF2-40B4-BE49-F238E27FC236}">
                <a16:creationId xmlns:a16="http://schemas.microsoft.com/office/drawing/2014/main" id="{E32874C9-10F0-4D68-F2FC-67B89D997B0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28641" y="3461180"/>
            <a:ext cx="2605769" cy="147282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3"/>
          <p:cNvSpPr txBox="1">
            <a:spLocks noGrp="1"/>
          </p:cNvSpPr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n-lt"/>
              </a:rPr>
              <a:t>Thank you!</a:t>
            </a:r>
            <a:endParaRPr dirty="0">
              <a:latin typeface="+mn-lt"/>
            </a:endParaRPr>
          </a:p>
        </p:txBody>
      </p:sp>
      <p:sp>
        <p:nvSpPr>
          <p:cNvPr id="136" name="Google Shape;136;p23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dirty="0">
                <a:latin typeface="Oswald"/>
                <a:ea typeface="Oswald"/>
                <a:cs typeface="Oswald"/>
                <a:sym typeface="Oswald"/>
              </a:rPr>
              <a:t>Email: </a:t>
            </a:r>
            <a:r>
              <a:rPr lang="en" sz="1900" u="sng" dirty="0">
                <a:solidFill>
                  <a:srgbClr val="FFD966"/>
                </a:solidFill>
                <a:latin typeface="Oswald"/>
                <a:ea typeface="Oswald"/>
                <a:cs typeface="Oswald"/>
                <a:sym typeface="Oswald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jtepper724@gmail.com</a:t>
            </a:r>
            <a:endParaRPr sz="1900" dirty="0"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900" dirty="0">
                <a:latin typeface="Oswald"/>
                <a:ea typeface="Oswald"/>
                <a:cs typeface="Oswald"/>
                <a:sym typeface="Oswald"/>
              </a:rPr>
              <a:t>GitHub: @</a:t>
            </a:r>
            <a:r>
              <a:rPr lang="en" sz="1900" dirty="0" err="1">
                <a:latin typeface="Oswald"/>
                <a:ea typeface="Oswald"/>
                <a:cs typeface="Oswald"/>
                <a:sym typeface="Oswald"/>
              </a:rPr>
              <a:t>jordanate</a:t>
            </a:r>
            <a:endParaRPr sz="1900" dirty="0"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900" dirty="0">
                <a:latin typeface="Oswald"/>
                <a:ea typeface="Oswald"/>
                <a:cs typeface="Oswald"/>
                <a:sym typeface="Oswald"/>
              </a:rPr>
              <a:t>LinkedIn: </a:t>
            </a:r>
            <a:r>
              <a:rPr lang="en" sz="1900" u="sng" dirty="0">
                <a:solidFill>
                  <a:srgbClr val="FFD966"/>
                </a:solidFill>
                <a:latin typeface="Oswald"/>
                <a:ea typeface="Oswald"/>
                <a:cs typeface="Oswald"/>
                <a:sym typeface="Oswald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linkedin.com/in/jordana-tepper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outdoor, sky, tree, city&#10;&#10;Description automatically generated">
            <a:extLst>
              <a:ext uri="{FF2B5EF4-FFF2-40B4-BE49-F238E27FC236}">
                <a16:creationId xmlns:a16="http://schemas.microsoft.com/office/drawing/2014/main" id="{963E186E-49BD-577C-063F-33C7FD615D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9604" y="915843"/>
            <a:ext cx="3311814" cy="3311814"/>
          </a:xfrm>
          <a:prstGeom prst="rect">
            <a:avLst/>
          </a:prstGeom>
        </p:spPr>
      </p:pic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46403F10-5412-3647-FF40-0D7A957F8F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389600"/>
            <a:ext cx="4103282" cy="3179400"/>
          </a:xfrm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• Business Understanding</a:t>
            </a:r>
          </a:p>
          <a:p>
            <a:pPr marL="114300" indent="0">
              <a:buNone/>
            </a:pPr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• Data</a:t>
            </a:r>
          </a:p>
          <a:p>
            <a:pPr marL="114300" indent="0">
              <a:buNone/>
            </a:pPr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• Modeling</a:t>
            </a:r>
          </a:p>
          <a:p>
            <a:pPr marL="114300" indent="0">
              <a:buNone/>
            </a:pPr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• Regression Results</a:t>
            </a:r>
          </a:p>
          <a:p>
            <a:pPr marL="114300" indent="0">
              <a:buNone/>
            </a:pPr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• Recommendations</a:t>
            </a:r>
          </a:p>
          <a:p>
            <a:pPr marL="114300" indent="0">
              <a:buNone/>
            </a:pPr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• Next Steps</a:t>
            </a: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725037BA-4EC4-C7B5-757C-A08054A74DE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54000"/>
            <a:ext cx="2808000" cy="6770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1"/>
                </a:solidFill>
                <a:latin typeface="+mn-lt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9519128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>
            <a:spLocks noGrp="1"/>
          </p:cNvSpPr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n-lt"/>
              </a:rPr>
              <a:t>Congratulations! </a:t>
            </a:r>
            <a:endParaRPr dirty="0">
              <a:latin typeface="+mn-l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n-lt"/>
              </a:rPr>
              <a:t>You’re grandparents!</a:t>
            </a:r>
            <a:endParaRPr dirty="0">
              <a:latin typeface="+mn-lt"/>
            </a:endParaRPr>
          </a:p>
        </p:txBody>
      </p:sp>
      <p:pic>
        <p:nvPicPr>
          <p:cNvPr id="73" name="Google Shape;7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2300" y="2632325"/>
            <a:ext cx="3741175" cy="244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64924" y="2632325"/>
            <a:ext cx="3670700" cy="2448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A picture containing person, person, indoor, smiling&#10;&#10;Description automatically generated">
            <a:extLst>
              <a:ext uri="{FF2B5EF4-FFF2-40B4-BE49-F238E27FC236}">
                <a16:creationId xmlns:a16="http://schemas.microsoft.com/office/drawing/2014/main" id="{FE287624-1A1A-AA72-C0B8-B0360E7D10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201961">
            <a:off x="1280292" y="2765702"/>
            <a:ext cx="1212743" cy="1053541"/>
          </a:xfrm>
          <a:prstGeom prst="rect">
            <a:avLst/>
          </a:prstGeom>
        </p:spPr>
      </p:pic>
      <p:pic>
        <p:nvPicPr>
          <p:cNvPr id="8" name="Picture 7" descr="A picture containing person, person, indoor, smiling&#10;&#10;Description automatically generated">
            <a:extLst>
              <a:ext uri="{FF2B5EF4-FFF2-40B4-BE49-F238E27FC236}">
                <a16:creationId xmlns:a16="http://schemas.microsoft.com/office/drawing/2014/main" id="{AB9FBB22-C7BB-ECB9-F2FE-C6A46423F9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3850" y="2629914"/>
            <a:ext cx="1022243" cy="88804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n-lt"/>
              </a:rPr>
              <a:t>Business Understanding</a:t>
            </a:r>
            <a:endParaRPr dirty="0">
              <a:latin typeface="+mn-lt"/>
            </a:endParaRPr>
          </a:p>
        </p:txBody>
      </p:sp>
      <p:sp>
        <p:nvSpPr>
          <p:cNvPr id="80" name="Google Shape;80;p15"/>
          <p:cNvSpPr txBox="1">
            <a:spLocks noGrp="1"/>
          </p:cNvSpPr>
          <p:nvPr>
            <p:ph type="body" idx="1"/>
          </p:nvPr>
        </p:nvSpPr>
        <p:spPr>
          <a:xfrm>
            <a:off x="311699" y="1266324"/>
            <a:ext cx="5784301" cy="3508875"/>
          </a:xfrm>
          <a:prstGeom prst="rect">
            <a:avLst/>
          </a:prstGeom>
        </p:spPr>
        <p:txBody>
          <a:bodyPr spcFirstLastPara="1" wrap="square" lIns="91425" tIns="91425" rIns="91425" bIns="91425" numCol="2" spcCol="0" anchor="t" anchorCtr="0">
            <a:normAutofit/>
          </a:bodyPr>
          <a:lstStyle/>
          <a:p>
            <a:pPr algn="l">
              <a:lnSpc>
                <a:spcPct val="160000"/>
              </a:lnSpc>
              <a:spcAft>
                <a:spcPts val="75"/>
              </a:spcAft>
              <a:buClr>
                <a:srgbClr val="000000"/>
              </a:buClr>
              <a:buSzPct val="88000"/>
              <a:buFont typeface="+mj-lt"/>
              <a:buAutoNum type="arabicPeriod"/>
            </a:pPr>
            <a:r>
              <a:rPr lang="en-US" sz="1200" i="0" dirty="0">
                <a:solidFill>
                  <a:schemeClr val="bg2">
                    <a:lumMod val="50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Budget</a:t>
            </a:r>
            <a:r>
              <a:rPr lang="en-US" sz="1200" b="0" i="0" dirty="0">
                <a:solidFill>
                  <a:schemeClr val="bg2">
                    <a:lumMod val="50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 </a:t>
            </a:r>
            <a:r>
              <a:rPr lang="en-US" sz="1200" b="1" dirty="0">
                <a:solidFill>
                  <a:schemeClr val="bg2">
                    <a:lumMod val="50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$250000</a:t>
            </a:r>
          </a:p>
          <a:p>
            <a:pPr algn="l">
              <a:lnSpc>
                <a:spcPct val="160000"/>
              </a:lnSpc>
              <a:spcAft>
                <a:spcPts val="75"/>
              </a:spcAft>
              <a:buClr>
                <a:srgbClr val="000000"/>
              </a:buClr>
              <a:buSzPct val="88000"/>
              <a:buFont typeface="+mj-lt"/>
              <a:buAutoNum type="arabicPeriod"/>
            </a:pPr>
            <a:r>
              <a:rPr lang="en-US" sz="1200" i="0" dirty="0">
                <a:solidFill>
                  <a:schemeClr val="bg2">
                    <a:lumMod val="50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Floors</a:t>
            </a:r>
            <a:r>
              <a:rPr lang="en-US" sz="1200" b="0" i="0" dirty="0">
                <a:solidFill>
                  <a:schemeClr val="bg2">
                    <a:lumMod val="50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 </a:t>
            </a:r>
            <a:r>
              <a:rPr lang="en-US" sz="1200" b="1" dirty="0">
                <a:solidFill>
                  <a:schemeClr val="bg2">
                    <a:lumMod val="50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</a:p>
          <a:p>
            <a:pPr algn="l">
              <a:lnSpc>
                <a:spcPct val="160000"/>
              </a:lnSpc>
              <a:spcAft>
                <a:spcPts val="75"/>
              </a:spcAft>
              <a:buClr>
                <a:srgbClr val="000000"/>
              </a:buClr>
              <a:buSzPct val="88000"/>
              <a:buFont typeface="+mj-lt"/>
              <a:buAutoNum type="arabicPeriod"/>
            </a:pPr>
            <a:r>
              <a:rPr lang="en-US" sz="1200" i="0" dirty="0">
                <a:solidFill>
                  <a:schemeClr val="bg2">
                    <a:lumMod val="50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Square Feet of House: </a:t>
            </a:r>
            <a:r>
              <a:rPr lang="en-US" sz="1200" b="1" dirty="0">
                <a:solidFill>
                  <a:schemeClr val="bg2">
                    <a:lumMod val="50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2000 SF</a:t>
            </a:r>
          </a:p>
          <a:p>
            <a:pPr algn="l">
              <a:lnSpc>
                <a:spcPct val="160000"/>
              </a:lnSpc>
              <a:spcAft>
                <a:spcPts val="75"/>
              </a:spcAft>
              <a:buClr>
                <a:srgbClr val="000000"/>
              </a:buClr>
              <a:buSzPct val="88000"/>
              <a:buFont typeface="+mj-lt"/>
              <a:buAutoNum type="arabicPeriod"/>
            </a:pPr>
            <a:r>
              <a:rPr lang="en-US" sz="1200" i="0" dirty="0">
                <a:solidFill>
                  <a:schemeClr val="bg2">
                    <a:lumMod val="50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Square Feet of Lot</a:t>
            </a:r>
            <a:r>
              <a:rPr lang="en-US" sz="1200" b="0" i="0" dirty="0">
                <a:solidFill>
                  <a:schemeClr val="bg2">
                    <a:lumMod val="50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 </a:t>
            </a:r>
            <a:r>
              <a:rPr lang="en-US" sz="1200" b="1" dirty="0">
                <a:solidFill>
                  <a:schemeClr val="bg2">
                    <a:lumMod val="50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6000 SF</a:t>
            </a:r>
          </a:p>
          <a:p>
            <a:pPr algn="l">
              <a:lnSpc>
                <a:spcPct val="160000"/>
              </a:lnSpc>
              <a:spcAft>
                <a:spcPts val="75"/>
              </a:spcAft>
              <a:buClr>
                <a:srgbClr val="000000"/>
              </a:buClr>
              <a:buSzPct val="88000"/>
              <a:buFont typeface="+mj-lt"/>
              <a:buAutoNum type="arabicPeriod"/>
            </a:pPr>
            <a:r>
              <a:rPr lang="en-US" sz="1200" i="0" dirty="0">
                <a:solidFill>
                  <a:schemeClr val="bg2">
                    <a:lumMod val="50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Bedrooms</a:t>
            </a:r>
            <a:r>
              <a:rPr lang="en-US" sz="1200" b="0" i="0" dirty="0">
                <a:solidFill>
                  <a:schemeClr val="bg2">
                    <a:lumMod val="50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 </a:t>
            </a:r>
            <a:r>
              <a:rPr lang="en-US" sz="1200" b="1" dirty="0">
                <a:solidFill>
                  <a:schemeClr val="bg2">
                    <a:lumMod val="50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</a:p>
          <a:p>
            <a:pPr algn="l">
              <a:lnSpc>
                <a:spcPct val="160000"/>
              </a:lnSpc>
              <a:spcAft>
                <a:spcPts val="75"/>
              </a:spcAft>
              <a:buClr>
                <a:srgbClr val="000000"/>
              </a:buClr>
              <a:buSzPct val="88000"/>
              <a:buFont typeface="+mj-lt"/>
              <a:buAutoNum type="arabicPeriod"/>
            </a:pPr>
            <a:r>
              <a:rPr lang="en-US" sz="1200" i="0" dirty="0">
                <a:solidFill>
                  <a:schemeClr val="bg2">
                    <a:lumMod val="50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Bath</a:t>
            </a:r>
            <a:r>
              <a:rPr lang="en-US" sz="1200" b="0" i="0" dirty="0">
                <a:solidFill>
                  <a:schemeClr val="bg2">
                    <a:lumMod val="50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 </a:t>
            </a:r>
            <a:r>
              <a:rPr lang="en-US" sz="1200" b="1" dirty="0">
                <a:solidFill>
                  <a:schemeClr val="bg2">
                    <a:lumMod val="50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</a:p>
          <a:p>
            <a:pPr algn="l">
              <a:lnSpc>
                <a:spcPct val="160000"/>
              </a:lnSpc>
              <a:spcAft>
                <a:spcPts val="75"/>
              </a:spcAft>
              <a:buClr>
                <a:srgbClr val="000000"/>
              </a:buClr>
              <a:buSzPct val="88000"/>
              <a:buFont typeface="+mj-lt"/>
              <a:buAutoNum type="arabicPeriod"/>
            </a:pP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</a:t>
            </a:r>
            <a:r>
              <a:rPr lang="en-US" sz="1200" i="0" dirty="0">
                <a:solidFill>
                  <a:schemeClr val="bg2">
                    <a:lumMod val="50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asement?: </a:t>
            </a:r>
            <a:r>
              <a:rPr lang="en-US" sz="1200" b="1" dirty="0">
                <a:solidFill>
                  <a:schemeClr val="bg2">
                    <a:lumMod val="50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No</a:t>
            </a:r>
          </a:p>
          <a:p>
            <a:pPr algn="l">
              <a:lnSpc>
                <a:spcPct val="160000"/>
              </a:lnSpc>
              <a:spcAft>
                <a:spcPts val="75"/>
              </a:spcAft>
              <a:buClr>
                <a:srgbClr val="000000"/>
              </a:buClr>
              <a:buSzPct val="88000"/>
              <a:buFont typeface="+mj-lt"/>
              <a:buAutoNum type="arabicPeriod"/>
            </a:pPr>
            <a:r>
              <a:rPr lang="en-US" sz="1200" i="0" dirty="0">
                <a:solidFill>
                  <a:schemeClr val="bg2">
                    <a:lumMod val="50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Condition (0-4)</a:t>
            </a:r>
            <a:r>
              <a:rPr lang="en-US" sz="1200" b="0" i="0" dirty="0">
                <a:solidFill>
                  <a:schemeClr val="bg2">
                    <a:lumMod val="50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 </a:t>
            </a:r>
            <a:r>
              <a:rPr lang="en-US" sz="1200" b="1" dirty="0">
                <a:solidFill>
                  <a:schemeClr val="bg2">
                    <a:lumMod val="50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Good (3)</a:t>
            </a:r>
          </a:p>
          <a:p>
            <a:pPr algn="l">
              <a:lnSpc>
                <a:spcPct val="160000"/>
              </a:lnSpc>
              <a:spcAft>
                <a:spcPts val="75"/>
              </a:spcAft>
              <a:buClr>
                <a:srgbClr val="000000"/>
              </a:buClr>
              <a:buSzPct val="88000"/>
              <a:buFont typeface="+mj-lt"/>
              <a:buAutoNum type="arabicPeriod"/>
            </a:pPr>
            <a:r>
              <a:rPr lang="en-US" sz="1200" i="0" dirty="0">
                <a:solidFill>
                  <a:schemeClr val="bg2">
                    <a:lumMod val="50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Grade (0-7)</a:t>
            </a:r>
            <a:r>
              <a:rPr lang="en-US" sz="1200" b="0" i="0" dirty="0">
                <a:solidFill>
                  <a:schemeClr val="bg2">
                    <a:lumMod val="50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 </a:t>
            </a:r>
            <a:r>
              <a:rPr lang="en-US" sz="1200" b="1" dirty="0">
                <a:solidFill>
                  <a:schemeClr val="bg2">
                    <a:lumMod val="50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Good (4)</a:t>
            </a:r>
          </a:p>
          <a:p>
            <a:pPr algn="l">
              <a:lnSpc>
                <a:spcPct val="160000"/>
              </a:lnSpc>
              <a:spcAft>
                <a:spcPts val="75"/>
              </a:spcAft>
              <a:buClr>
                <a:srgbClr val="000000"/>
              </a:buClr>
              <a:buSzPct val="88000"/>
              <a:buFont typeface="+mj-lt"/>
              <a:buAutoNum type="arabicPeriod"/>
            </a:pPr>
            <a:r>
              <a:rPr lang="en-US" sz="1200" i="0" dirty="0">
                <a:solidFill>
                  <a:schemeClr val="bg2">
                    <a:lumMod val="50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View Quality (0-4)</a:t>
            </a:r>
            <a:r>
              <a:rPr lang="en-US" sz="1200" b="0" i="0" dirty="0">
                <a:solidFill>
                  <a:schemeClr val="bg2">
                    <a:lumMod val="50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 </a:t>
            </a:r>
            <a:r>
              <a:rPr lang="en-US" sz="1200" b="1" dirty="0">
                <a:solidFill>
                  <a:schemeClr val="bg2">
                    <a:lumMod val="50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None (0)</a:t>
            </a:r>
          </a:p>
          <a:p>
            <a:pPr algn="l">
              <a:lnSpc>
                <a:spcPct val="160000"/>
              </a:lnSpc>
              <a:spcAft>
                <a:spcPts val="75"/>
              </a:spcAft>
              <a:buClr>
                <a:srgbClr val="000000"/>
              </a:buClr>
              <a:buSzPct val="88000"/>
              <a:buFont typeface="+mj-lt"/>
              <a:buAutoNum type="arabicPeriod"/>
            </a:pPr>
            <a:r>
              <a:rPr lang="en-US" sz="1200" i="0" dirty="0">
                <a:solidFill>
                  <a:schemeClr val="bg2">
                    <a:lumMod val="50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Preferred Month of Purchase</a:t>
            </a:r>
            <a:r>
              <a:rPr lang="en-US" sz="1200" b="0" i="0" dirty="0">
                <a:solidFill>
                  <a:schemeClr val="bg2">
                    <a:lumMod val="50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 </a:t>
            </a:r>
            <a:r>
              <a:rPr lang="en-US" sz="1200" b="1" dirty="0">
                <a:solidFill>
                  <a:schemeClr val="bg2">
                    <a:lumMod val="50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March</a:t>
            </a:r>
          </a:p>
          <a:p>
            <a:pPr algn="l">
              <a:lnSpc>
                <a:spcPct val="160000"/>
              </a:lnSpc>
              <a:spcAft>
                <a:spcPts val="75"/>
              </a:spcAft>
              <a:buClr>
                <a:srgbClr val="000000"/>
              </a:buClr>
              <a:buSzPct val="88000"/>
              <a:buFont typeface="+mj-lt"/>
              <a:buAutoNum type="arabicPeriod"/>
            </a:pPr>
            <a:r>
              <a:rPr lang="en-US" sz="1200" i="0" dirty="0">
                <a:solidFill>
                  <a:schemeClr val="bg2">
                    <a:lumMod val="50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Waterfront?</a:t>
            </a:r>
            <a:r>
              <a:rPr lang="en-US" sz="1200" b="0" i="0" dirty="0">
                <a:solidFill>
                  <a:schemeClr val="bg2">
                    <a:lumMod val="50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 </a:t>
            </a:r>
            <a:r>
              <a:rPr lang="en-US" sz="1200" b="1" dirty="0">
                <a:solidFill>
                  <a:schemeClr val="bg2">
                    <a:lumMod val="50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No</a:t>
            </a:r>
          </a:p>
          <a:p>
            <a:pPr algn="l">
              <a:lnSpc>
                <a:spcPct val="160000"/>
              </a:lnSpc>
              <a:spcAft>
                <a:spcPts val="75"/>
              </a:spcAft>
              <a:buClr>
                <a:srgbClr val="000000"/>
              </a:buClr>
              <a:buSzPct val="88000"/>
              <a:buFont typeface="+mj-lt"/>
              <a:buAutoNum type="arabicPeriod"/>
            </a:pPr>
            <a:r>
              <a:rPr lang="en-US" sz="1200" i="0" dirty="0">
                <a:solidFill>
                  <a:schemeClr val="bg2">
                    <a:lumMod val="50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Renovated?</a:t>
            </a:r>
            <a:r>
              <a:rPr lang="en-US" sz="1200" b="0" i="0" dirty="0">
                <a:solidFill>
                  <a:schemeClr val="bg2">
                    <a:lumMod val="50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 </a:t>
            </a:r>
            <a:r>
              <a:rPr lang="en-US" sz="1200" b="1" dirty="0">
                <a:solidFill>
                  <a:schemeClr val="bg2">
                    <a:lumMod val="50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No</a:t>
            </a:r>
          </a:p>
          <a:p>
            <a:pPr algn="l">
              <a:lnSpc>
                <a:spcPct val="160000"/>
              </a:lnSpc>
              <a:spcAft>
                <a:spcPts val="75"/>
              </a:spcAft>
              <a:buClr>
                <a:srgbClr val="000000"/>
              </a:buClr>
              <a:buSzPct val="88000"/>
              <a:buFont typeface="+mj-lt"/>
              <a:buAutoNum type="arabicPeriod"/>
            </a:pPr>
            <a:r>
              <a:rPr lang="en-US" sz="1200" i="0" dirty="0">
                <a:solidFill>
                  <a:schemeClr val="bg2">
                    <a:lumMod val="50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Year Built</a:t>
            </a:r>
            <a:r>
              <a:rPr lang="en-US" sz="1200" b="0" i="0" dirty="0">
                <a:solidFill>
                  <a:schemeClr val="bg2">
                    <a:lumMod val="50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 </a:t>
            </a:r>
            <a:r>
              <a:rPr lang="en-US" sz="1200" b="1" dirty="0">
                <a:solidFill>
                  <a:schemeClr val="bg2">
                    <a:lumMod val="50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No year in particular</a:t>
            </a:r>
          </a:p>
          <a:p>
            <a:pPr algn="l">
              <a:lnSpc>
                <a:spcPct val="160000"/>
              </a:lnSpc>
              <a:spcAft>
                <a:spcPts val="75"/>
              </a:spcAft>
              <a:buClr>
                <a:srgbClr val="000000"/>
              </a:buClr>
              <a:buSzPct val="88000"/>
              <a:buFont typeface="+mj-lt"/>
              <a:buAutoNum type="arabicPeriod"/>
            </a:pPr>
            <a:r>
              <a:rPr lang="en-US" sz="1200" i="0" dirty="0">
                <a:solidFill>
                  <a:schemeClr val="bg2">
                    <a:lumMod val="50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Square Feet of Neighbors’ Houses</a:t>
            </a:r>
            <a:r>
              <a:rPr lang="en-US" sz="1200" b="0" i="0" dirty="0">
                <a:solidFill>
                  <a:schemeClr val="bg2">
                    <a:lumMod val="50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 </a:t>
            </a:r>
            <a:r>
              <a:rPr lang="en-US" sz="1200" b="1" dirty="0">
                <a:solidFill>
                  <a:schemeClr val="bg2">
                    <a:lumMod val="50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No specific square footage</a:t>
            </a:r>
          </a:p>
          <a:p>
            <a:pPr algn="l">
              <a:lnSpc>
                <a:spcPct val="160000"/>
              </a:lnSpc>
              <a:spcAft>
                <a:spcPts val="75"/>
              </a:spcAft>
              <a:buClr>
                <a:srgbClr val="000000"/>
              </a:buClr>
              <a:buSzPct val="88000"/>
              <a:buFont typeface="+mj-lt"/>
              <a:buAutoNum type="arabicPeriod"/>
            </a:pPr>
            <a:r>
              <a:rPr lang="en-US" sz="1200" i="0" dirty="0">
                <a:solidFill>
                  <a:schemeClr val="bg2">
                    <a:lumMod val="50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Square Feet of Neighbors’ Houses Lots</a:t>
            </a:r>
            <a:r>
              <a:rPr lang="en-US" sz="1200" b="0" i="0" dirty="0">
                <a:solidFill>
                  <a:schemeClr val="bg2">
                    <a:lumMod val="50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 </a:t>
            </a:r>
            <a:r>
              <a:rPr lang="en-US" sz="1200" b="1" dirty="0">
                <a:solidFill>
                  <a:schemeClr val="bg2">
                    <a:lumMod val="50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No specific square footage</a:t>
            </a:r>
          </a:p>
        </p:txBody>
      </p:sp>
      <p:pic>
        <p:nvPicPr>
          <p:cNvPr id="81" name="Google Shape;8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54615" y="2794076"/>
            <a:ext cx="2477682" cy="1805633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54618" y="680308"/>
            <a:ext cx="2477682" cy="16691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n-lt"/>
              </a:rPr>
              <a:t>Data</a:t>
            </a:r>
            <a:endParaRPr dirty="0">
              <a:latin typeface="+mn-lt"/>
            </a:endParaRPr>
          </a:p>
        </p:txBody>
      </p:sp>
      <p:sp>
        <p:nvSpPr>
          <p:cNvPr id="88" name="Google Shape;88;p16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169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2">
                    <a:lumMod val="50000"/>
                  </a:schemeClr>
                </a:solidFill>
              </a:rPr>
              <a:t>King County, Washington house sales from 2014 to 2015 (Source: Kaggle)</a:t>
            </a:r>
            <a:endParaRPr dirty="0">
              <a:solidFill>
                <a:schemeClr val="bg2">
                  <a:lumMod val="50000"/>
                </a:schemeClr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dirty="0">
                <a:solidFill>
                  <a:schemeClr val="bg2">
                    <a:lumMod val="50000"/>
                  </a:schemeClr>
                </a:solidFill>
              </a:rPr>
              <a:t>Includes data such as square footage, number of bedrooms, number of bathrooms, zip code, number of floors, condition of the house, and quality of view.</a:t>
            </a:r>
            <a:endParaRPr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89" name="Google Shape;8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675" y="3094959"/>
            <a:ext cx="2837151" cy="1891442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6"/>
          <p:cNvPicPr preferRelativeResize="0"/>
          <p:nvPr/>
        </p:nvPicPr>
        <p:blipFill rotWithShape="1">
          <a:blip r:embed="rId4">
            <a:alphaModFix/>
          </a:blip>
          <a:srcRect b="9272"/>
          <a:stretch/>
        </p:blipFill>
        <p:spPr>
          <a:xfrm>
            <a:off x="5891225" y="3094975"/>
            <a:ext cx="3127075" cy="1891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08451" y="3094963"/>
            <a:ext cx="2837149" cy="1891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7"/>
          <p:cNvPicPr preferRelativeResize="0"/>
          <p:nvPr/>
        </p:nvPicPr>
        <p:blipFill rotWithShape="1">
          <a:blip r:embed="rId3">
            <a:alphaModFix/>
          </a:blip>
          <a:srcRect t="2408" b="3870"/>
          <a:stretch/>
        </p:blipFill>
        <p:spPr>
          <a:xfrm>
            <a:off x="1548263" y="1152425"/>
            <a:ext cx="6047476" cy="3833000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n-lt"/>
              </a:rPr>
              <a:t>Average Price Per Month </a:t>
            </a:r>
            <a:endParaRPr dirty="0">
              <a:latin typeface="+mn-l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n-lt"/>
              </a:rPr>
              <a:t>Interactive Map of Zip Codes and Prices</a:t>
            </a:r>
            <a:endParaRPr dirty="0">
              <a:latin typeface="+mn-lt"/>
            </a:endParaRPr>
          </a:p>
        </p:txBody>
      </p:sp>
      <p:sp>
        <p:nvSpPr>
          <p:cNvPr id="103" name="Google Shape;103;p18"/>
          <p:cNvSpPr txBox="1">
            <a:spLocks noGrp="1"/>
          </p:cNvSpPr>
          <p:nvPr>
            <p:ph type="body" idx="1"/>
          </p:nvPr>
        </p:nvSpPr>
        <p:spPr>
          <a:xfrm>
            <a:off x="5353050" y="4688943"/>
            <a:ext cx="3790950" cy="31855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050" dirty="0"/>
              <a:t>*Viewable in the Project 2 </a:t>
            </a:r>
            <a:r>
              <a:rPr lang="en-US" sz="1050" dirty="0" err="1"/>
              <a:t>Jupyter</a:t>
            </a:r>
            <a:r>
              <a:rPr lang="en-US" sz="1050" dirty="0"/>
              <a:t> notebook on my </a:t>
            </a:r>
            <a:r>
              <a:rPr lang="en-US" sz="1050" dirty="0" err="1"/>
              <a:t>Github</a:t>
            </a:r>
            <a:endParaRPr lang="en-US" sz="1050" dirty="0"/>
          </a:p>
        </p:txBody>
      </p:sp>
      <p:pic>
        <p:nvPicPr>
          <p:cNvPr id="3" name="Picture 2" descr="Map&#10;&#10;Description automatically generated">
            <a:extLst>
              <a:ext uri="{FF2B5EF4-FFF2-40B4-BE49-F238E27FC236}">
                <a16:creationId xmlns:a16="http://schemas.microsoft.com/office/drawing/2014/main" id="{1BAF8C48-C7E9-041E-14B2-D7999DCFFD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4853" y="1206645"/>
            <a:ext cx="6005002" cy="348229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n-lt"/>
              </a:rPr>
              <a:t>Modeling</a:t>
            </a:r>
            <a:endParaRPr dirty="0">
              <a:latin typeface="+mn-lt"/>
            </a:endParaRPr>
          </a:p>
        </p:txBody>
      </p:sp>
      <p:sp>
        <p:nvSpPr>
          <p:cNvPr id="109" name="Google Shape;109;p19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dirty="0">
                <a:solidFill>
                  <a:schemeClr val="bg2">
                    <a:lumMod val="50000"/>
                  </a:schemeClr>
                </a:solidFill>
              </a:rPr>
              <a:t>Linear regression</a:t>
            </a:r>
            <a:endParaRPr dirty="0">
              <a:solidFill>
                <a:schemeClr val="bg2">
                  <a:lumMod val="50000"/>
                </a:schemeClr>
              </a:solidFill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 dirty="0">
                <a:solidFill>
                  <a:schemeClr val="bg2">
                    <a:lumMod val="50000"/>
                  </a:schemeClr>
                </a:solidFill>
              </a:rPr>
              <a:t>Process:</a:t>
            </a:r>
            <a:endParaRPr dirty="0">
              <a:solidFill>
                <a:schemeClr val="bg2">
                  <a:lumMod val="50000"/>
                </a:schemeClr>
              </a:solidFill>
            </a:endParaRPr>
          </a:p>
          <a:p>
            <a:pPr marL="914400" lvl="1" indent="-317500" algn="l" rtl="0">
              <a:spcBef>
                <a:spcPts val="1200"/>
              </a:spcBef>
              <a:spcAft>
                <a:spcPts val="0"/>
              </a:spcAft>
              <a:buSzPts val="1400"/>
              <a:buChar char="○"/>
            </a:pPr>
            <a:r>
              <a:rPr lang="en" dirty="0">
                <a:solidFill>
                  <a:schemeClr val="bg2">
                    <a:lumMod val="50000"/>
                  </a:schemeClr>
                </a:solidFill>
              </a:rPr>
              <a:t>Made categorical columns more interpretable (ex: date, zip code, condition)</a:t>
            </a:r>
            <a:endParaRPr dirty="0">
              <a:solidFill>
                <a:schemeClr val="bg2">
                  <a:lumMod val="50000"/>
                </a:schemeClr>
              </a:solidFill>
            </a:endParaRPr>
          </a:p>
          <a:p>
            <a:pPr marL="914400" lvl="1" indent="-317500" algn="l" rtl="0">
              <a:spcBef>
                <a:spcPts val="1200"/>
              </a:spcBef>
              <a:spcAft>
                <a:spcPts val="0"/>
              </a:spcAft>
              <a:buSzPts val="1400"/>
              <a:buChar char="○"/>
            </a:pPr>
            <a:r>
              <a:rPr lang="en" dirty="0">
                <a:solidFill>
                  <a:schemeClr val="bg2">
                    <a:lumMod val="50000"/>
                  </a:schemeClr>
                </a:solidFill>
              </a:rPr>
              <a:t>Check for predictors with the strongest and weakest impacts on price</a:t>
            </a:r>
            <a:endParaRPr dirty="0">
              <a:solidFill>
                <a:schemeClr val="bg2">
                  <a:lumMod val="50000"/>
                </a:schemeClr>
              </a:solidFill>
            </a:endParaRPr>
          </a:p>
          <a:p>
            <a:pPr marL="914400" lvl="1" indent="-317500" algn="l" rtl="0">
              <a:spcBef>
                <a:spcPts val="1200"/>
              </a:spcBef>
              <a:spcAft>
                <a:spcPts val="0"/>
              </a:spcAft>
              <a:buSzPts val="1400"/>
              <a:buChar char="○"/>
            </a:pPr>
            <a:r>
              <a:rPr lang="en" dirty="0">
                <a:solidFill>
                  <a:schemeClr val="bg2">
                    <a:lumMod val="50000"/>
                  </a:schemeClr>
                </a:solidFill>
              </a:rPr>
              <a:t>Looked at relationships between predictors</a:t>
            </a:r>
            <a:endParaRPr dirty="0">
              <a:solidFill>
                <a:schemeClr val="bg2">
                  <a:lumMod val="50000"/>
                </a:schemeClr>
              </a:solidFill>
            </a:endParaRPr>
          </a:p>
          <a:p>
            <a:pPr marL="914400" lvl="1" indent="-317500" algn="l" rtl="0">
              <a:spcBef>
                <a:spcPts val="1200"/>
              </a:spcBef>
              <a:spcAft>
                <a:spcPts val="1200"/>
              </a:spcAft>
              <a:buSzPts val="1400"/>
              <a:buChar char="○"/>
            </a:pPr>
            <a:r>
              <a:rPr lang="en" dirty="0">
                <a:solidFill>
                  <a:schemeClr val="bg2">
                    <a:lumMod val="50000"/>
                  </a:schemeClr>
                </a:solidFill>
              </a:rPr>
              <a:t>Consistently checked my error</a:t>
            </a:r>
            <a:endParaRPr dirty="0">
              <a:solidFill>
                <a:schemeClr val="bg2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n-lt"/>
              </a:rPr>
              <a:t>Regression Results</a:t>
            </a:r>
            <a:endParaRPr dirty="0">
              <a:latin typeface="+mn-lt"/>
            </a:endParaRPr>
          </a:p>
        </p:txBody>
      </p:sp>
      <p:sp>
        <p:nvSpPr>
          <p:cNvPr id="115" name="Google Shape;115;p20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dirty="0">
                <a:solidFill>
                  <a:schemeClr val="bg2">
                    <a:lumMod val="50000"/>
                  </a:schemeClr>
                </a:solidFill>
              </a:rPr>
              <a:t>Captures 85.51% of the spread of the data</a:t>
            </a:r>
            <a:endParaRPr dirty="0">
              <a:solidFill>
                <a:schemeClr val="bg2">
                  <a:lumMod val="50000"/>
                </a:schemeClr>
              </a:solidFill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 dirty="0">
                <a:solidFill>
                  <a:schemeClr val="bg2">
                    <a:lumMod val="50000"/>
                  </a:schemeClr>
                </a:solidFill>
              </a:rPr>
              <a:t>Error: $52423</a:t>
            </a:r>
            <a:endParaRPr dirty="0">
              <a:solidFill>
                <a:schemeClr val="bg2">
                  <a:lumMod val="50000"/>
                </a:schemeClr>
              </a:solidFill>
            </a:endParaRPr>
          </a:p>
          <a:p>
            <a:pPr marL="457200" lvl="0" indent="-342900" algn="l" rtl="0">
              <a:spcBef>
                <a:spcPts val="1000"/>
              </a:spcBef>
              <a:spcAft>
                <a:spcPts val="1200"/>
              </a:spcAft>
              <a:buSzPts val="1800"/>
              <a:buChar char="●"/>
            </a:pPr>
            <a:r>
              <a:rPr lang="en" dirty="0">
                <a:solidFill>
                  <a:schemeClr val="bg2">
                    <a:lumMod val="50000"/>
                  </a:schemeClr>
                </a:solidFill>
              </a:rPr>
              <a:t>Factors that have a large impact on price: Waterfront and Coordinates</a:t>
            </a:r>
            <a:endParaRPr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5" name="Picture 4" descr="A body of water with trees and houses around it&#10;&#10;Description automatically generated with medium confidence">
            <a:extLst>
              <a:ext uri="{FF2B5EF4-FFF2-40B4-BE49-F238E27FC236}">
                <a16:creationId xmlns:a16="http://schemas.microsoft.com/office/drawing/2014/main" id="{91BF6E2B-8436-09FB-887C-CB84289296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999"/>
          <a:stretch/>
        </p:blipFill>
        <p:spPr>
          <a:xfrm>
            <a:off x="6020624" y="3229249"/>
            <a:ext cx="2830148" cy="1749229"/>
          </a:xfrm>
          <a:prstGeom prst="rect">
            <a:avLst/>
          </a:prstGeom>
        </p:spPr>
      </p:pic>
      <p:pic>
        <p:nvPicPr>
          <p:cNvPr id="7" name="Picture 6" descr="A picture containing tree, outdoor, river, lake&#10;&#10;Description automatically generated">
            <a:extLst>
              <a:ext uri="{FF2B5EF4-FFF2-40B4-BE49-F238E27FC236}">
                <a16:creationId xmlns:a16="http://schemas.microsoft.com/office/drawing/2014/main" id="{3C765482-421D-A103-14DC-70A6AE3E4C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7184" y="3229253"/>
            <a:ext cx="2639745" cy="1749229"/>
          </a:xfrm>
          <a:prstGeom prst="rect">
            <a:avLst/>
          </a:prstGeom>
        </p:spPr>
      </p:pic>
      <p:pic>
        <p:nvPicPr>
          <p:cNvPr id="9" name="Picture 8" descr="A picture containing water, tree, outdoor, sky&#10;&#10;Description automatically generated">
            <a:extLst>
              <a:ext uri="{FF2B5EF4-FFF2-40B4-BE49-F238E27FC236}">
                <a16:creationId xmlns:a16="http://schemas.microsoft.com/office/drawing/2014/main" id="{7362DAA2-73C7-8653-2104-0A8E7EC015E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175"/>
          <a:stretch/>
        </p:blipFill>
        <p:spPr>
          <a:xfrm>
            <a:off x="277784" y="3229254"/>
            <a:ext cx="2775705" cy="174922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CE93D8"/>
      </a:accent2>
      <a:accent3>
        <a:srgbClr val="4DB6AC"/>
      </a:accent3>
      <a:accent4>
        <a:srgbClr val="FF9800"/>
      </a:accent4>
      <a:accent5>
        <a:srgbClr val="009668"/>
      </a:accent5>
      <a:accent6>
        <a:srgbClr val="EEFF41"/>
      </a:accent6>
      <a:hlink>
        <a:srgbClr val="009668"/>
      </a:hlink>
      <a:folHlink>
        <a:srgbClr val="00966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1896</TotalTime>
  <Words>527</Words>
  <Application>Microsoft Macintosh PowerPoint</Application>
  <PresentationFormat>On-screen Show (16:9)</PresentationFormat>
  <Paragraphs>74</Paragraphs>
  <Slides>12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Open Sans</vt:lpstr>
      <vt:lpstr>PT Sans Narrow</vt:lpstr>
      <vt:lpstr>Oswald</vt:lpstr>
      <vt:lpstr>Arial</vt:lpstr>
      <vt:lpstr>Tropic</vt:lpstr>
      <vt:lpstr>House Price Analysis in King County, Washington</vt:lpstr>
      <vt:lpstr>Outline</vt:lpstr>
      <vt:lpstr>Congratulations!  You’re grandparents!</vt:lpstr>
      <vt:lpstr>Business Understanding</vt:lpstr>
      <vt:lpstr>Data</vt:lpstr>
      <vt:lpstr>Average Price Per Month </vt:lpstr>
      <vt:lpstr>Interactive Map of Zip Codes and Prices</vt:lpstr>
      <vt:lpstr>Modeling</vt:lpstr>
      <vt:lpstr>Regression Results</vt:lpstr>
      <vt:lpstr>Recommendations</vt:lpstr>
      <vt:lpstr>Next Steps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House Price Analysis in King County, Washington</dc:title>
  <cp:lastModifiedBy>Tepper, Jordana</cp:lastModifiedBy>
  <cp:revision>18</cp:revision>
  <dcterms:modified xsi:type="dcterms:W3CDTF">2022-10-29T20:23:16Z</dcterms:modified>
</cp:coreProperties>
</file>